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10287000" cx="18288000"/>
  <p:notesSz cx="6858000" cy="9144000"/>
  <p:embeddedFontLst>
    <p:embeddedFont>
      <p:font typeface="Barlow Condensed"/>
      <p:bold r:id="rId26"/>
      <p:boldItalic r:id="rId27"/>
    </p:embeddedFont>
    <p:embeddedFont>
      <p:font typeface="Sansita"/>
      <p:regular r:id="rId28"/>
      <p:bold r:id="rId29"/>
      <p:italic r:id="rId30"/>
      <p:boldItalic r:id="rId31"/>
    </p:embeddedFont>
    <p:embeddedFont>
      <p:font typeface="Open Sans"/>
      <p:bold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4" roundtripDataSignature="AMtx7mhURi7u0YBdKnBrl/kL6TP/6TVY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1CFA4F1-1EA5-458D-B607-B8A19156281C}">
  <a:tblStyle styleId="{B1CFA4F1-1EA5-458D-B607-B8A19156281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BarlowCondensed-bold.fntdata"/><Relationship Id="rId25" Type="http://schemas.openxmlformats.org/officeDocument/2006/relationships/slide" Target="slides/slide19.xml"/><Relationship Id="rId28" Type="http://schemas.openxmlformats.org/officeDocument/2006/relationships/font" Target="fonts/Sansita-regular.fntdata"/><Relationship Id="rId27" Type="http://schemas.openxmlformats.org/officeDocument/2006/relationships/font" Target="fonts/BarlowCondensed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ansit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ansita-boldItalic.fntdata"/><Relationship Id="rId30" Type="http://schemas.openxmlformats.org/officeDocument/2006/relationships/font" Target="fonts/Sansita-italic.fntdata"/><Relationship Id="rId11" Type="http://schemas.openxmlformats.org/officeDocument/2006/relationships/slide" Target="slides/slide5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4.xml"/><Relationship Id="rId32" Type="http://schemas.openxmlformats.org/officeDocument/2006/relationships/font" Target="fonts/OpenSans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86" name="Google Shape;86;p1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87;p1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88" name="Google Shape;88;p1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89" name="Google Shape;89;p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" name="Google Shape;90;p1"/>
          <p:cNvSpPr/>
          <p:nvPr/>
        </p:nvSpPr>
        <p:spPr>
          <a:xfrm>
            <a:off x="1169128" y="2451810"/>
            <a:ext cx="5460066" cy="5383379"/>
          </a:xfrm>
          <a:custGeom>
            <a:rect b="b" l="l" r="r" t="t"/>
            <a:pathLst>
              <a:path extrusionOk="0" h="5383379" w="5460066">
                <a:moveTo>
                  <a:pt x="0" y="0"/>
                </a:moveTo>
                <a:lnTo>
                  <a:pt x="5460066" y="0"/>
                </a:lnTo>
                <a:lnTo>
                  <a:pt x="5460066" y="5383380"/>
                </a:lnTo>
                <a:lnTo>
                  <a:pt x="0" y="53833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1" name="Google Shape;91;p1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7458852" y="1127731"/>
            <a:ext cx="8924186" cy="42606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131" u="none" cap="none" strike="noStrike">
                <a:solidFill>
                  <a:srgbClr val="1F202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Disease Detection from Chest X-ray Images Using Deep Learning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7458852" y="6190855"/>
            <a:ext cx="10588500" cy="29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Adithya Asokan and Subhan Ahmad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Faculty Mentor: Professor Ole Forsberg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Funding: Richter Memorial Fund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10"/>
          <p:cNvGrpSpPr/>
          <p:nvPr/>
        </p:nvGrpSpPr>
        <p:grpSpPr>
          <a:xfrm>
            <a:off x="17773650" y="7382819"/>
            <a:ext cx="47625" cy="1885006"/>
            <a:chOff x="0" y="-38100"/>
            <a:chExt cx="12543" cy="496462"/>
          </a:xfrm>
        </p:grpSpPr>
        <p:sp>
          <p:nvSpPr>
            <p:cNvPr id="218" name="Google Shape;218;p10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19" name="Google Shape;219;p10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10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21" name="Google Shape;221;p10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22" name="Google Shape;222;p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3" name="Google Shape;223;p10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07</a:t>
            </a:r>
            <a:endParaRPr/>
          </a:p>
        </p:txBody>
      </p:sp>
      <p:sp>
        <p:nvSpPr>
          <p:cNvPr id="224" name="Google Shape;224;p10"/>
          <p:cNvSpPr txBox="1"/>
          <p:nvPr/>
        </p:nvSpPr>
        <p:spPr>
          <a:xfrm>
            <a:off x="8598214" y="2100538"/>
            <a:ext cx="8661086" cy="1967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Binary cross-entropy loss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Adam optimizer (lr=1e-5)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Early stopping, ReduceLROnPlateau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 weights</a:t>
            </a:r>
            <a:endParaRPr/>
          </a:p>
        </p:txBody>
      </p:sp>
      <p:sp>
        <p:nvSpPr>
          <p:cNvPr id="225" name="Google Shape;225;p10"/>
          <p:cNvSpPr txBox="1"/>
          <p:nvPr/>
        </p:nvSpPr>
        <p:spPr>
          <a:xfrm>
            <a:off x="6791620" y="66675"/>
            <a:ext cx="4704759" cy="9081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Training Details</a:t>
            </a:r>
            <a:endParaRPr/>
          </a:p>
        </p:txBody>
      </p:sp>
      <p:sp>
        <p:nvSpPr>
          <p:cNvPr id="226" name="Google Shape;226;p10"/>
          <p:cNvSpPr txBox="1"/>
          <p:nvPr/>
        </p:nvSpPr>
        <p:spPr>
          <a:xfrm>
            <a:off x="8843055" y="5114925"/>
            <a:ext cx="6454284" cy="4069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model.compile(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optimizer=tf.keras.optimizers.Adam(1e-5),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loss='binary_crossentropy',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metrics=['accuracy']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00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history = model.fit(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train_ds,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validation_data=val_ds,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epochs=30,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class_weight=class_weights,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callbacks=[early_stop, reduce_lr]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)</a:t>
            </a:r>
            <a:endParaRPr/>
          </a:p>
        </p:txBody>
      </p:sp>
      <p:pic>
        <p:nvPicPr>
          <p:cNvPr id="227" name="Google Shape;227;p10" title="Screenshot 2025-07-23 at 1.40.49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7268"/>
            <a:ext cx="7200900" cy="661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11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233" name="Google Shape;233;p11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34" name="Google Shape;234;p11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5" name="Google Shape;235;p11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36" name="Google Shape;236;p11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37" name="Google Shape;237;p1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" name="Google Shape;238;p11"/>
          <p:cNvSpPr/>
          <p:nvPr/>
        </p:nvSpPr>
        <p:spPr>
          <a:xfrm>
            <a:off x="590141" y="3264159"/>
            <a:ext cx="6485042" cy="6003666"/>
          </a:xfrm>
          <a:custGeom>
            <a:rect b="b" l="l" r="r" t="t"/>
            <a:pathLst>
              <a:path extrusionOk="0" h="6003666" w="6485042">
                <a:moveTo>
                  <a:pt x="0" y="0"/>
                </a:moveTo>
                <a:lnTo>
                  <a:pt x="6485041" y="0"/>
                </a:lnTo>
                <a:lnTo>
                  <a:pt x="6485041" y="6003666"/>
                </a:lnTo>
                <a:lnTo>
                  <a:pt x="0" y="6003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1175" t="0"/>
            </a:stretch>
          </a:blipFill>
          <a:ln>
            <a:noFill/>
          </a:ln>
        </p:spPr>
      </p:sp>
      <p:sp>
        <p:nvSpPr>
          <p:cNvPr id="239" name="Google Shape;239;p11"/>
          <p:cNvSpPr/>
          <p:nvPr/>
        </p:nvSpPr>
        <p:spPr>
          <a:xfrm>
            <a:off x="9460888" y="3063861"/>
            <a:ext cx="7613500" cy="6043216"/>
          </a:xfrm>
          <a:custGeom>
            <a:rect b="b" l="l" r="r" t="t"/>
            <a:pathLst>
              <a:path extrusionOk="0" h="6043216" w="7613500">
                <a:moveTo>
                  <a:pt x="0" y="0"/>
                </a:moveTo>
                <a:lnTo>
                  <a:pt x="7613500" y="0"/>
                </a:lnTo>
                <a:lnTo>
                  <a:pt x="7613500" y="6043216"/>
                </a:lnTo>
                <a:lnTo>
                  <a:pt x="0" y="60432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0" name="Google Shape;240;p11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241" name="Google Shape;241;p11"/>
          <p:cNvSpPr txBox="1"/>
          <p:nvPr/>
        </p:nvSpPr>
        <p:spPr>
          <a:xfrm>
            <a:off x="5741343" y="66675"/>
            <a:ext cx="6805315" cy="920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Results (Kaggle Model)</a:t>
            </a:r>
            <a:endParaRPr/>
          </a:p>
        </p:txBody>
      </p:sp>
      <p:sp>
        <p:nvSpPr>
          <p:cNvPr id="242" name="Google Shape;242;p11"/>
          <p:cNvSpPr txBox="1"/>
          <p:nvPr/>
        </p:nvSpPr>
        <p:spPr>
          <a:xfrm>
            <a:off x="11083419" y="1783887"/>
            <a:ext cx="5062761" cy="9899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# ROC Curve</a:t>
            </a:r>
            <a:endParaRPr/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fpr, tpr, _ = roc_curve(y_true, y_probs)</a:t>
            </a:r>
            <a:endParaRPr/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plt.plot(fpr, tpr, label=f'AUC = {roc_auc:.2f}')</a:t>
            </a:r>
            <a:endParaRPr/>
          </a:p>
        </p:txBody>
      </p:sp>
      <p:sp>
        <p:nvSpPr>
          <p:cNvPr id="243" name="Google Shape;243;p11"/>
          <p:cNvSpPr txBox="1"/>
          <p:nvPr/>
        </p:nvSpPr>
        <p:spPr>
          <a:xfrm>
            <a:off x="1028700" y="1783887"/>
            <a:ext cx="6012656" cy="9899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# Confusion matrix</a:t>
            </a:r>
            <a:endParaRPr/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cm = confusion_matrix(y_true, y_pred)</a:t>
            </a:r>
            <a:endParaRPr/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99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sns.heatmap(cm, annot=True, fmt='d', cmap='Blues'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12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249" name="Google Shape;249;p12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50" name="Google Shape;250;p12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12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52" name="Google Shape;252;p12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53" name="Google Shape;253;p12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Google Shape;254;p12"/>
          <p:cNvSpPr/>
          <p:nvPr/>
        </p:nvSpPr>
        <p:spPr>
          <a:xfrm>
            <a:off x="1028700" y="1666916"/>
            <a:ext cx="6696998" cy="6953168"/>
          </a:xfrm>
          <a:custGeom>
            <a:rect b="b" l="l" r="r" t="t"/>
            <a:pathLst>
              <a:path extrusionOk="0" h="6953168" w="6696998">
                <a:moveTo>
                  <a:pt x="0" y="0"/>
                </a:moveTo>
                <a:lnTo>
                  <a:pt x="6696998" y="0"/>
                </a:lnTo>
                <a:lnTo>
                  <a:pt x="6696998" y="6953168"/>
                </a:lnTo>
                <a:lnTo>
                  <a:pt x="0" y="69531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12"/>
          <p:cNvSpPr/>
          <p:nvPr/>
        </p:nvSpPr>
        <p:spPr>
          <a:xfrm>
            <a:off x="9983758" y="1666916"/>
            <a:ext cx="6681559" cy="6953168"/>
          </a:xfrm>
          <a:custGeom>
            <a:rect b="b" l="l" r="r" t="t"/>
            <a:pathLst>
              <a:path extrusionOk="0" h="6953168" w="6681559">
                <a:moveTo>
                  <a:pt x="0" y="0"/>
                </a:moveTo>
                <a:lnTo>
                  <a:pt x="6681560" y="0"/>
                </a:lnTo>
                <a:lnTo>
                  <a:pt x="6681560" y="6953168"/>
                </a:lnTo>
                <a:lnTo>
                  <a:pt x="0" y="69531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p12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257" name="Google Shape;257;p12"/>
          <p:cNvSpPr txBox="1"/>
          <p:nvPr/>
        </p:nvSpPr>
        <p:spPr>
          <a:xfrm>
            <a:off x="5335927" y="274702"/>
            <a:ext cx="6805315" cy="920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Results (Kaggle Model)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3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263" name="Google Shape;263;p13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64" name="Google Shape;264;p13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5" name="Google Shape;265;p13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66" name="Google Shape;266;p13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67" name="Google Shape;267;p13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8" name="Google Shape;268;p13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269" name="Google Shape;269;p13"/>
          <p:cNvSpPr txBox="1"/>
          <p:nvPr/>
        </p:nvSpPr>
        <p:spPr>
          <a:xfrm>
            <a:off x="5741343" y="66675"/>
            <a:ext cx="6805315" cy="920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Results (Kaggle Model)</a:t>
            </a:r>
            <a:endParaRPr/>
          </a:p>
        </p:txBody>
      </p:sp>
      <p:sp>
        <p:nvSpPr>
          <p:cNvPr id="270" name="Google Shape;270;p13"/>
          <p:cNvSpPr txBox="1"/>
          <p:nvPr/>
        </p:nvSpPr>
        <p:spPr>
          <a:xfrm>
            <a:off x="6380965" y="2256713"/>
            <a:ext cx="5167492" cy="4632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0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Classification Report</a:t>
            </a:r>
            <a:endParaRPr/>
          </a:p>
        </p:txBody>
      </p:sp>
      <p:graphicFrame>
        <p:nvGraphicFramePr>
          <p:cNvPr id="271" name="Google Shape;271;p13"/>
          <p:cNvGraphicFramePr/>
          <p:nvPr/>
        </p:nvGraphicFramePr>
        <p:xfrm>
          <a:off x="4381500" y="3429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{B1CFA4F1-1EA5-458D-B607-B8A19156281C}</a:tableStyleId>
              </a:tblPr>
              <a:tblGrid>
                <a:gridCol w="1905000"/>
                <a:gridCol w="1905000"/>
                <a:gridCol w="1905000"/>
                <a:gridCol w="1905000"/>
                <a:gridCol w="1905000"/>
              </a:tblGrid>
              <a:tr h="6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Class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Precision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Recall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F1-Score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Support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Normal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0.92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0.65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234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Pneumonia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0.82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0.97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0.89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393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Accuracy</a:t>
                      </a:r>
                      <a:endParaRPr b="1"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0.85</a:t>
                      </a:r>
                      <a:endParaRPr b="1"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627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Macro Avg</a:t>
                      </a:r>
                      <a:endParaRPr b="1"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0.87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0.81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0.83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627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Weighted Avg</a:t>
                      </a:r>
                      <a:endParaRPr b="1"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0.86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0.85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0.84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627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14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277" name="Google Shape;277;p14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78" name="Google Shape;278;p1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9" name="Google Shape;279;p14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80" name="Google Shape;280;p14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81" name="Google Shape;281;p14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2" name="Google Shape;282;p14"/>
          <p:cNvSpPr/>
          <p:nvPr/>
        </p:nvSpPr>
        <p:spPr>
          <a:xfrm>
            <a:off x="1028700" y="2408247"/>
            <a:ext cx="7186680" cy="5578660"/>
          </a:xfrm>
          <a:custGeom>
            <a:rect b="b" l="l" r="r" t="t"/>
            <a:pathLst>
              <a:path extrusionOk="0" h="5578660" w="7186680">
                <a:moveTo>
                  <a:pt x="0" y="0"/>
                </a:moveTo>
                <a:lnTo>
                  <a:pt x="7186680" y="0"/>
                </a:lnTo>
                <a:lnTo>
                  <a:pt x="7186680" y="5578661"/>
                </a:lnTo>
                <a:lnTo>
                  <a:pt x="0" y="55786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3" name="Google Shape;283;p14"/>
          <p:cNvSpPr/>
          <p:nvPr/>
        </p:nvSpPr>
        <p:spPr>
          <a:xfrm>
            <a:off x="8730151" y="2287111"/>
            <a:ext cx="8769767" cy="5820933"/>
          </a:xfrm>
          <a:custGeom>
            <a:rect b="b" l="l" r="r" t="t"/>
            <a:pathLst>
              <a:path extrusionOk="0" h="5820933" w="8769767">
                <a:moveTo>
                  <a:pt x="0" y="0"/>
                </a:moveTo>
                <a:lnTo>
                  <a:pt x="8769767" y="0"/>
                </a:lnTo>
                <a:lnTo>
                  <a:pt x="8769767" y="5820933"/>
                </a:lnTo>
                <a:lnTo>
                  <a:pt x="0" y="58209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4" name="Google Shape;284;p14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285" name="Google Shape;285;p14"/>
          <p:cNvSpPr txBox="1"/>
          <p:nvPr/>
        </p:nvSpPr>
        <p:spPr>
          <a:xfrm>
            <a:off x="6253250" y="66675"/>
            <a:ext cx="5781500" cy="9175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Results (NIH Model)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15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291" name="Google Shape;291;p15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92" name="Google Shape;292;p15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3" name="Google Shape;293;p15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94" name="Google Shape;294;p15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95" name="Google Shape;295;p15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6" name="Google Shape;296;p15"/>
          <p:cNvSpPr/>
          <p:nvPr/>
        </p:nvSpPr>
        <p:spPr>
          <a:xfrm>
            <a:off x="2907011" y="2480641"/>
            <a:ext cx="12555993" cy="5917012"/>
          </a:xfrm>
          <a:custGeom>
            <a:rect b="b" l="l" r="r" t="t"/>
            <a:pathLst>
              <a:path extrusionOk="0" h="5917012" w="12555993">
                <a:moveTo>
                  <a:pt x="0" y="0"/>
                </a:moveTo>
                <a:lnTo>
                  <a:pt x="12555993" y="0"/>
                </a:lnTo>
                <a:lnTo>
                  <a:pt x="12555993" y="5917012"/>
                </a:lnTo>
                <a:lnTo>
                  <a:pt x="0" y="59170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7" name="Google Shape;297;p15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298" name="Google Shape;298;p15"/>
          <p:cNvSpPr txBox="1"/>
          <p:nvPr/>
        </p:nvSpPr>
        <p:spPr>
          <a:xfrm>
            <a:off x="6253250" y="66675"/>
            <a:ext cx="5781500" cy="9175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Results (NIH Model)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16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304" name="Google Shape;304;p16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305" name="Google Shape;305;p16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6" name="Google Shape;306;p16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307" name="Google Shape;307;p16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308" name="Google Shape;308;p16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9" name="Google Shape;309;p16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310" name="Google Shape;310;p16"/>
          <p:cNvSpPr txBox="1"/>
          <p:nvPr/>
        </p:nvSpPr>
        <p:spPr>
          <a:xfrm>
            <a:off x="6253250" y="66675"/>
            <a:ext cx="5781500" cy="9175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Results (NIH Model)</a:t>
            </a:r>
            <a:endParaRPr/>
          </a:p>
        </p:txBody>
      </p:sp>
      <p:sp>
        <p:nvSpPr>
          <p:cNvPr id="311" name="Google Shape;311;p16"/>
          <p:cNvSpPr txBox="1"/>
          <p:nvPr/>
        </p:nvSpPr>
        <p:spPr>
          <a:xfrm>
            <a:off x="7604440" y="2049756"/>
            <a:ext cx="3771254" cy="5121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3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Classification report</a:t>
            </a:r>
            <a:endParaRPr/>
          </a:p>
        </p:txBody>
      </p:sp>
      <p:graphicFrame>
        <p:nvGraphicFramePr>
          <p:cNvPr id="312" name="Google Shape;312;p16"/>
          <p:cNvGraphicFramePr/>
          <p:nvPr/>
        </p:nvGraphicFramePr>
        <p:xfrm>
          <a:off x="4727575" y="3719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{B1CFA4F1-1EA5-458D-B607-B8A19156281C}</a:tableStyleId>
              </a:tblPr>
              <a:tblGrid>
                <a:gridCol w="1905000"/>
                <a:gridCol w="1905000"/>
                <a:gridCol w="1905000"/>
                <a:gridCol w="1905000"/>
                <a:gridCol w="1905000"/>
              </a:tblGrid>
              <a:tr h="76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Class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Precision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Recall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F1-Score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Support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6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NORMAL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0.78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0.74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0.76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290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6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PNEUMONIA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0.75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0.79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287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6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Accuracy</a:t>
                      </a:r>
                      <a:endParaRPr b="1"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0.76</a:t>
                      </a:r>
                      <a:endParaRPr b="1"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577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6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Macro Avg</a:t>
                      </a:r>
                      <a:endParaRPr b="1"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0.76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0.76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0.76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577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6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Weighted Avg</a:t>
                      </a:r>
                      <a:endParaRPr b="1"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0.76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0.76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0.76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577</a:t>
                      </a:r>
                      <a:endParaRPr sz="1800"/>
                    </a:p>
                  </a:txBody>
                  <a:tcPr marT="91425" marB="91425" marR="91425" marL="91425">
                    <a:lnL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17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318" name="Google Shape;318;p17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319" name="Google Shape;319;p17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0" name="Google Shape;320;p17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321" name="Google Shape;321;p17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322" name="Google Shape;322;p1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3" name="Google Shape;323;p17"/>
          <p:cNvSpPr/>
          <p:nvPr/>
        </p:nvSpPr>
        <p:spPr>
          <a:xfrm>
            <a:off x="0" y="0"/>
            <a:ext cx="4224191" cy="4114800"/>
          </a:xfrm>
          <a:custGeom>
            <a:rect b="b" l="l" r="r" t="t"/>
            <a:pathLst>
              <a:path extrusionOk="0" h="4114800" w="4224191">
                <a:moveTo>
                  <a:pt x="0" y="0"/>
                </a:moveTo>
                <a:lnTo>
                  <a:pt x="4224191" y="0"/>
                </a:lnTo>
                <a:lnTo>
                  <a:pt x="422419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4" name="Google Shape;324;p17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325" name="Google Shape;325;p17"/>
          <p:cNvSpPr txBox="1"/>
          <p:nvPr/>
        </p:nvSpPr>
        <p:spPr>
          <a:xfrm>
            <a:off x="5626164" y="66675"/>
            <a:ext cx="7035673" cy="919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Analysis &amp; Future Work</a:t>
            </a:r>
            <a:endParaRPr/>
          </a:p>
        </p:txBody>
      </p:sp>
      <p:sp>
        <p:nvSpPr>
          <p:cNvPr id="326" name="Google Shape;326;p17"/>
          <p:cNvSpPr txBox="1"/>
          <p:nvPr/>
        </p:nvSpPr>
        <p:spPr>
          <a:xfrm>
            <a:off x="6140200" y="687576"/>
            <a:ext cx="11076300" cy="104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98"/>
          </a:p>
          <a:p>
            <a:pPr indent="-438022" lvl="1" marL="91440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Class imbalance in NIH dataset (more pneumonia cases)</a:t>
            </a:r>
            <a:endParaRPr sz="3298"/>
          </a:p>
          <a:p>
            <a:pPr indent="-438022" lvl="1" marL="91440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Noisy labels from automated report extraction</a:t>
            </a:r>
            <a:endParaRPr sz="3298"/>
          </a:p>
          <a:p>
            <a:pPr indent="-438022" lvl="1" marL="91440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Lower recall for "Normal" class due to skewed training</a:t>
            </a:r>
            <a:endParaRPr sz="3298"/>
          </a:p>
          <a:p>
            <a:pPr indent="-438022" lvl="1" marL="91440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Tune prediction threshold using ROC/F1 to optimize clinical performance</a:t>
            </a:r>
            <a:endParaRPr sz="3298"/>
          </a:p>
          <a:p>
            <a:pPr indent="-438022" lvl="1" marL="91440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Implement multi-label classification (detect multiple conditions per image)</a:t>
            </a:r>
            <a:endParaRPr sz="3298"/>
          </a:p>
          <a:p>
            <a:pPr indent="-438022" lvl="1" marL="91440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Integrate Med-GEMMA for vision-language reasoning and report generation</a:t>
            </a:r>
            <a:endParaRPr sz="3298"/>
          </a:p>
          <a:p>
            <a:pPr indent="-438022" lvl="1" marL="91440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Expand dataset with CheXpert, MIMIC-CXR, RSNA for better generalization</a:t>
            </a:r>
            <a:endParaRPr sz="3298"/>
          </a:p>
          <a:p>
            <a:pPr indent="-356022" lvl="1" marL="712045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Fine-tune model on balanced datasets for improved reliabilit</a:t>
            </a:r>
            <a:r>
              <a:rPr lang="en-US">
                <a:solidFill>
                  <a:schemeClr val="dk1"/>
                </a:solidFill>
              </a:rPr>
              <a:t>y</a:t>
            </a:r>
            <a:endParaRPr sz="3232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Google Shape;331;p18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332" name="Google Shape;332;p18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333" name="Google Shape;333;p18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4" name="Google Shape;334;p18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335" name="Google Shape;335;p18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336" name="Google Shape;336;p1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7" name="Google Shape;337;p18"/>
          <p:cNvSpPr/>
          <p:nvPr/>
        </p:nvSpPr>
        <p:spPr>
          <a:xfrm>
            <a:off x="0" y="0"/>
            <a:ext cx="3595814" cy="4956635"/>
          </a:xfrm>
          <a:custGeom>
            <a:rect b="b" l="l" r="r" t="t"/>
            <a:pathLst>
              <a:path extrusionOk="0" h="4956635" w="3595814">
                <a:moveTo>
                  <a:pt x="0" y="0"/>
                </a:moveTo>
                <a:lnTo>
                  <a:pt x="3595814" y="0"/>
                </a:lnTo>
                <a:lnTo>
                  <a:pt x="3595814" y="4956635"/>
                </a:lnTo>
                <a:lnTo>
                  <a:pt x="0" y="49566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8" name="Google Shape;338;p18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339" name="Google Shape;339;p18"/>
          <p:cNvSpPr txBox="1"/>
          <p:nvPr/>
        </p:nvSpPr>
        <p:spPr>
          <a:xfrm>
            <a:off x="6589999" y="2476900"/>
            <a:ext cx="10301100" cy="61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38022" lvl="1" marL="914400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Used NIH and Kaggle (Guangzhou) chest X-ray datasets</a:t>
            </a:r>
            <a:endParaRPr sz="3298"/>
          </a:p>
          <a:p>
            <a:pPr indent="-438022" lvl="1" marL="914400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Kaggle dataset (balanced) gave better performance than NIH (imbalanced, noisy)</a:t>
            </a:r>
            <a:endParaRPr sz="3298"/>
          </a:p>
          <a:p>
            <a:pPr indent="-438022" lvl="1" marL="914400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Achieved up to 85% accuracy on validation set</a:t>
            </a:r>
            <a:endParaRPr sz="3298"/>
          </a:p>
          <a:p>
            <a:pPr indent="-438022" lvl="1" marL="914400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Integrated Grad-CAM for model explainability</a:t>
            </a:r>
            <a:endParaRPr sz="3298"/>
          </a:p>
          <a:p>
            <a:pPr indent="-438022" lvl="1" marL="914400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Model focused on clinically relevant lung regions</a:t>
            </a:r>
            <a:endParaRPr sz="3298"/>
          </a:p>
          <a:p>
            <a:pPr indent="-438022" lvl="1" marL="914400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SzPts val="3298"/>
              <a:buChar char="•"/>
            </a:pPr>
            <a:r>
              <a:rPr lang="en-US" sz="3298"/>
              <a:t>Shows potential for AI-assisted diagnosis in real-world use cases</a:t>
            </a:r>
            <a:endParaRPr sz="3298"/>
          </a:p>
        </p:txBody>
      </p:sp>
      <p:sp>
        <p:nvSpPr>
          <p:cNvPr id="340" name="Google Shape;340;p18"/>
          <p:cNvSpPr txBox="1"/>
          <p:nvPr/>
        </p:nvSpPr>
        <p:spPr>
          <a:xfrm>
            <a:off x="7508141" y="66675"/>
            <a:ext cx="3271719" cy="9117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Conclusion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19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346" name="Google Shape;346;p19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347" name="Google Shape;347;p19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19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349" name="Google Shape;349;p19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350" name="Google Shape;350;p19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1" name="Google Shape;351;p19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  <a:endParaRPr/>
          </a:p>
        </p:txBody>
      </p:sp>
      <p:pic>
        <p:nvPicPr>
          <p:cNvPr id="352" name="Google Shape;352;p19"/>
          <p:cNvPicPr preferRelativeResize="0"/>
          <p:nvPr/>
        </p:nvPicPr>
        <p:blipFill rotWithShape="1">
          <a:blip r:embed="rId3">
            <a:alphaModFix/>
          </a:blip>
          <a:srcRect b="0" l="28110" r="5442" t="0"/>
          <a:stretch/>
        </p:blipFill>
        <p:spPr>
          <a:xfrm>
            <a:off x="24365" y="5719316"/>
            <a:ext cx="4555525" cy="4567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19"/>
          <p:cNvPicPr preferRelativeResize="0"/>
          <p:nvPr/>
        </p:nvPicPr>
        <p:blipFill rotWithShape="1">
          <a:blip r:embed="rId4">
            <a:alphaModFix/>
          </a:blip>
          <a:srcRect b="22097" l="0" r="0" t="22097"/>
          <a:stretch/>
        </p:blipFill>
        <p:spPr>
          <a:xfrm>
            <a:off x="4974067" y="5719316"/>
            <a:ext cx="12285233" cy="4567684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19"/>
          <p:cNvSpPr txBox="1"/>
          <p:nvPr/>
        </p:nvSpPr>
        <p:spPr>
          <a:xfrm>
            <a:off x="3617071" y="66675"/>
            <a:ext cx="11053858" cy="2347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293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Thank You For Watching and ask any questions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99" name="Google Shape;99;p2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00" name="Google Shape;100;p2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" name="Google Shape;101;p2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02" name="Google Shape;102;p2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03" name="Google Shape;103;p2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" name="Google Shape;104;p2"/>
          <p:cNvSpPr/>
          <p:nvPr/>
        </p:nvSpPr>
        <p:spPr>
          <a:xfrm>
            <a:off x="5028831" y="2751813"/>
            <a:ext cx="8230338" cy="5483463"/>
          </a:xfrm>
          <a:custGeom>
            <a:rect b="b" l="l" r="r" t="t"/>
            <a:pathLst>
              <a:path extrusionOk="0" h="5483463" w="8230338">
                <a:moveTo>
                  <a:pt x="0" y="0"/>
                </a:moveTo>
                <a:lnTo>
                  <a:pt x="8230338" y="0"/>
                </a:lnTo>
                <a:lnTo>
                  <a:pt x="8230338" y="5483462"/>
                </a:lnTo>
                <a:lnTo>
                  <a:pt x="0" y="54834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5" name="Google Shape;105;p2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5454519" y="66675"/>
            <a:ext cx="7378963" cy="1825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Can AI detect disease from a simple X-ray?"</a:t>
            </a:r>
            <a:endParaRPr/>
          </a:p>
        </p:txBody>
      </p:sp>
      <p:sp>
        <p:nvSpPr>
          <p:cNvPr id="107" name="Google Shape;107;p2"/>
          <p:cNvSpPr txBox="1"/>
          <p:nvPr/>
        </p:nvSpPr>
        <p:spPr>
          <a:xfrm>
            <a:off x="5349180" y="8554472"/>
            <a:ext cx="7589639" cy="4978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Scalable diagnosis in low-resource settings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3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113" name="Google Shape;113;p3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14" name="Google Shape;114;p3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" name="Google Shape;115;p3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16" name="Google Shape;116;p3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17" name="Google Shape;117;p3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" name="Google Shape;118;p3"/>
          <p:cNvSpPr/>
          <p:nvPr/>
        </p:nvSpPr>
        <p:spPr>
          <a:xfrm>
            <a:off x="15514348" y="2892496"/>
            <a:ext cx="2533035" cy="5762083"/>
          </a:xfrm>
          <a:custGeom>
            <a:rect b="b" l="l" r="r" t="t"/>
            <a:pathLst>
              <a:path extrusionOk="0" h="5762083" w="2533035">
                <a:moveTo>
                  <a:pt x="0" y="0"/>
                </a:moveTo>
                <a:lnTo>
                  <a:pt x="2533034" y="0"/>
                </a:lnTo>
                <a:lnTo>
                  <a:pt x="2533034" y="5762083"/>
                </a:lnTo>
                <a:lnTo>
                  <a:pt x="0" y="57620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9" name="Google Shape;119;p3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09</a:t>
            </a:r>
            <a:endParaRPr/>
          </a:p>
        </p:txBody>
      </p:sp>
      <p:sp>
        <p:nvSpPr>
          <p:cNvPr id="120" name="Google Shape;120;p3"/>
          <p:cNvSpPr txBox="1"/>
          <p:nvPr/>
        </p:nvSpPr>
        <p:spPr>
          <a:xfrm>
            <a:off x="6481548" y="66675"/>
            <a:ext cx="5324904" cy="922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Literature Review</a:t>
            </a:r>
            <a:endParaRPr/>
          </a:p>
        </p:txBody>
      </p:sp>
      <p:sp>
        <p:nvSpPr>
          <p:cNvPr id="121" name="Google Shape;121;p3"/>
          <p:cNvSpPr txBox="1"/>
          <p:nvPr/>
        </p:nvSpPr>
        <p:spPr>
          <a:xfrm>
            <a:off x="660478" y="2071898"/>
            <a:ext cx="13860039" cy="37706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8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CheXNet (Rajpurkar et al., 2017)</a:t>
            </a:r>
            <a:endParaRPr/>
          </a:p>
          <a:p>
            <a:pPr indent="-289907" lvl="1" marL="57981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5"/>
              <a:buFont typeface="Arial"/>
              <a:buChar char="•"/>
            </a:pPr>
            <a:r>
              <a:rPr b="0" i="0" lang="en-US" sz="268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121-layer DenseNet trained on the ChestX-ray14 dataset (over 100,000 images, 14 diseases).</a:t>
            </a:r>
            <a:endParaRPr/>
          </a:p>
          <a:p>
            <a:pPr indent="-289907" lvl="1" marL="57981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5"/>
              <a:buFont typeface="Arial"/>
              <a:buChar char="•"/>
            </a:pPr>
            <a:r>
              <a:rPr b="0" i="0" lang="en-US" sz="268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Surpassed average radiologist performance in detecting pneumonia, achieving an F1-score of 0.435 compared to the average radiologist F1 of 0.387.</a:t>
            </a:r>
            <a:endParaRPr/>
          </a:p>
          <a:p>
            <a:pPr indent="-289907" lvl="1" marL="57981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5"/>
              <a:buFont typeface="Arial"/>
              <a:buChar char="•"/>
            </a:pPr>
            <a:r>
              <a:rPr b="0" i="0" lang="en-US" sz="268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Used Class Activation Maps (CAMs) to provide visual explanations for predictions.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8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"/>
          <p:cNvSpPr txBox="1"/>
          <p:nvPr/>
        </p:nvSpPr>
        <p:spPr>
          <a:xfrm>
            <a:off x="660478" y="5852404"/>
            <a:ext cx="14656197" cy="25452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9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We Add</a:t>
            </a:r>
            <a:endParaRPr/>
          </a:p>
          <a:p>
            <a:pPr indent="-315036" lvl="1" marL="630071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18"/>
              <a:buFont typeface="Arial"/>
              <a:buChar char="•"/>
            </a:pPr>
            <a:r>
              <a:rPr b="0" i="0" lang="en-US" sz="29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Used two datasets (NIH ChestX-ray14 + Kaggle's pneumonia dataset) for cross-domain evaluation.</a:t>
            </a:r>
            <a:endParaRPr/>
          </a:p>
          <a:p>
            <a:pPr indent="-315036" lvl="1" marL="630071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18"/>
              <a:buFont typeface="Arial"/>
              <a:buChar char="•"/>
            </a:pPr>
            <a:r>
              <a:rPr b="0" i="0" lang="en-US" sz="29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Integrated Grad-CAM extensively — not just to explain predictions, but also to analyze misclassified cases.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4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128" name="Google Shape;128;p4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29" name="Google Shape;129;p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31" name="Google Shape;131;p4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32" name="Google Shape;132;p4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3" name="Google Shape;133;p4"/>
          <p:cNvSpPr/>
          <p:nvPr/>
        </p:nvSpPr>
        <p:spPr>
          <a:xfrm>
            <a:off x="2386756" y="1996688"/>
            <a:ext cx="4172403" cy="5097320"/>
          </a:xfrm>
          <a:custGeom>
            <a:rect b="b" l="l" r="r" t="t"/>
            <a:pathLst>
              <a:path extrusionOk="0" h="5097320" w="4172403">
                <a:moveTo>
                  <a:pt x="0" y="0"/>
                </a:moveTo>
                <a:lnTo>
                  <a:pt x="4172403" y="0"/>
                </a:lnTo>
                <a:lnTo>
                  <a:pt x="4172403" y="5097320"/>
                </a:lnTo>
                <a:lnTo>
                  <a:pt x="0" y="50973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p4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/>
          </a:p>
        </p:txBody>
      </p:sp>
      <p:sp>
        <p:nvSpPr>
          <p:cNvPr id="135" name="Google Shape;135;p4"/>
          <p:cNvSpPr txBox="1"/>
          <p:nvPr/>
        </p:nvSpPr>
        <p:spPr>
          <a:xfrm>
            <a:off x="6034528" y="354052"/>
            <a:ext cx="6218944" cy="920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Research Question</a:t>
            </a:r>
            <a:endParaRPr/>
          </a:p>
        </p:txBody>
      </p:sp>
      <p:sp>
        <p:nvSpPr>
          <p:cNvPr id="136" name="Google Shape;136;p4"/>
          <p:cNvSpPr txBox="1"/>
          <p:nvPr/>
        </p:nvSpPr>
        <p:spPr>
          <a:xfrm>
            <a:off x="11040356" y="3533157"/>
            <a:ext cx="4467162" cy="1967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How accurately can deep learning classify X-rays into NORMAL or PNEUMONIA?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5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142" name="Google Shape;142;p5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43" name="Google Shape;143;p5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" name="Google Shape;144;p5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45" name="Google Shape;145;p5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46" name="Google Shape;146;p5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7" name="Google Shape;147;p5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/>
          </a:p>
        </p:txBody>
      </p:sp>
      <p:sp>
        <p:nvSpPr>
          <p:cNvPr id="148" name="Google Shape;148;p5"/>
          <p:cNvSpPr txBox="1"/>
          <p:nvPr/>
        </p:nvSpPr>
        <p:spPr>
          <a:xfrm>
            <a:off x="7081245" y="66675"/>
            <a:ext cx="4125510" cy="920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Datasets</a:t>
            </a:r>
            <a:endParaRPr/>
          </a:p>
        </p:txBody>
      </p:sp>
      <p:sp>
        <p:nvSpPr>
          <p:cNvPr id="149" name="Google Shape;149;p5"/>
          <p:cNvSpPr txBox="1"/>
          <p:nvPr/>
        </p:nvSpPr>
        <p:spPr>
          <a:xfrm>
            <a:off x="353877" y="1604055"/>
            <a:ext cx="15283343" cy="474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520" lvl="1" marL="609041" marR="0" rtl="0" algn="l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20"/>
              <a:buFont typeface="Arial"/>
              <a:buChar char="•"/>
            </a:pPr>
            <a:r>
              <a:rPr b="0" i="0" lang="en-US" sz="282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Kaggle Dataset (Guangzhou Medical Center): Balanced pneumonia/normal images</a:t>
            </a:r>
            <a:endParaRPr/>
          </a:p>
        </p:txBody>
      </p:sp>
      <p:sp>
        <p:nvSpPr>
          <p:cNvPr id="150" name="Google Shape;150;p5"/>
          <p:cNvSpPr txBox="1"/>
          <p:nvPr/>
        </p:nvSpPr>
        <p:spPr>
          <a:xfrm>
            <a:off x="647495" y="3043871"/>
            <a:ext cx="8927865" cy="56407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# === 1. Load Full Dataset ===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train_ds = tf.keras.preprocessing.image_dataset_from_directory(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'./data/chest_xray/chest_xray/train',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validation_split=0.3,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subset='training',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seed=123,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image_size=(224, 224),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batch_size=32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00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val_ds = tf.keras.preprocessing.image_dataset_from_directory(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'./data/chest_xray/chest_xray/train',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validation_split=0.3,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subset='validation',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seed=123,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image_size=(224, 224),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batch_size=32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6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156" name="Google Shape;156;p6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57" name="Google Shape;157;p6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" name="Google Shape;158;p6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59" name="Google Shape;159;p6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60" name="Google Shape;160;p6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1" name="Google Shape;161;p6"/>
          <p:cNvSpPr/>
          <p:nvPr/>
        </p:nvSpPr>
        <p:spPr>
          <a:xfrm>
            <a:off x="736879" y="6877436"/>
            <a:ext cx="11301259" cy="2684049"/>
          </a:xfrm>
          <a:custGeom>
            <a:rect b="b" l="l" r="r" t="t"/>
            <a:pathLst>
              <a:path extrusionOk="0" h="2684049" w="11301259">
                <a:moveTo>
                  <a:pt x="0" y="0"/>
                </a:moveTo>
                <a:lnTo>
                  <a:pt x="11301259" y="0"/>
                </a:lnTo>
                <a:lnTo>
                  <a:pt x="11301259" y="2684049"/>
                </a:lnTo>
                <a:lnTo>
                  <a:pt x="0" y="26840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2" name="Google Shape;162;p6"/>
          <p:cNvSpPr txBox="1"/>
          <p:nvPr/>
        </p:nvSpPr>
        <p:spPr>
          <a:xfrm>
            <a:off x="239926" y="2127148"/>
            <a:ext cx="11798212" cy="41323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 pandas as pd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 os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6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Set path to the downloaded dataset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dataset_path = '/home/jovyan/.cache/kagglehub/datasets/nih-chest-xrays/data/versions/3'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6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Load metadata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csv_path = os.path.join(dataset_path, 'Data_Entry_2017.csv')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df = pd.read_csv(csv_path)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6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 View basic info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print("Number of images:", len(df))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print("Unique diseases:", df['Finding Labels'].str.split('|').explode().nunique())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print("Sample labels:", df['Finding Labels'].unique()[:5])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df.head()</a:t>
            </a:r>
            <a:endParaRPr/>
          </a:p>
        </p:txBody>
      </p:sp>
      <p:sp>
        <p:nvSpPr>
          <p:cNvPr id="163" name="Google Shape;163;p6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/>
          </a:p>
        </p:txBody>
      </p:sp>
      <p:sp>
        <p:nvSpPr>
          <p:cNvPr id="164" name="Google Shape;164;p6"/>
          <p:cNvSpPr txBox="1"/>
          <p:nvPr/>
        </p:nvSpPr>
        <p:spPr>
          <a:xfrm>
            <a:off x="7081245" y="66675"/>
            <a:ext cx="4125510" cy="920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Datasets</a:t>
            </a:r>
            <a:endParaRPr/>
          </a:p>
        </p:txBody>
      </p:sp>
      <p:sp>
        <p:nvSpPr>
          <p:cNvPr id="165" name="Google Shape;165;p6"/>
          <p:cNvSpPr txBox="1"/>
          <p:nvPr/>
        </p:nvSpPr>
        <p:spPr>
          <a:xfrm>
            <a:off x="239926" y="1180723"/>
            <a:ext cx="8904074" cy="481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NIH ChestX-ray14: 2881 images, US-based</a:t>
            </a:r>
            <a:endParaRPr/>
          </a:p>
        </p:txBody>
      </p:sp>
      <p:sp>
        <p:nvSpPr>
          <p:cNvPr id="166" name="Google Shape;166;p6"/>
          <p:cNvSpPr txBox="1"/>
          <p:nvPr/>
        </p:nvSpPr>
        <p:spPr>
          <a:xfrm>
            <a:off x="13076262" y="2522410"/>
            <a:ext cx="4697388" cy="5005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Unique labels in the NIH Chest X-ray dataset: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Atelectasis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Cardiomegaly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Consolidation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Edema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Effusion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Emphysema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Fibrosis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Hernia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Infiltration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Mass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No Finding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Nodule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Pleural_Thickening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Pneumonia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Pneumothorax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7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172" name="Google Shape;172;p7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73" name="Google Shape;173;p7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7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75" name="Google Shape;175;p7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76" name="Google Shape;176;p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7"/>
          <p:cNvSpPr/>
          <p:nvPr/>
        </p:nvSpPr>
        <p:spPr>
          <a:xfrm>
            <a:off x="0" y="6500056"/>
            <a:ext cx="9144000" cy="2884868"/>
          </a:xfrm>
          <a:custGeom>
            <a:rect b="b" l="l" r="r" t="t"/>
            <a:pathLst>
              <a:path extrusionOk="0" h="2884868" w="9144000">
                <a:moveTo>
                  <a:pt x="0" y="0"/>
                </a:moveTo>
                <a:lnTo>
                  <a:pt x="9144000" y="0"/>
                </a:lnTo>
                <a:lnTo>
                  <a:pt x="9144000" y="2884868"/>
                </a:lnTo>
                <a:lnTo>
                  <a:pt x="0" y="2884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8" name="Google Shape;178;p7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/>
          </a:p>
        </p:txBody>
      </p:sp>
      <p:sp>
        <p:nvSpPr>
          <p:cNvPr id="179" name="Google Shape;179;p7"/>
          <p:cNvSpPr txBox="1"/>
          <p:nvPr/>
        </p:nvSpPr>
        <p:spPr>
          <a:xfrm>
            <a:off x="7081245" y="66675"/>
            <a:ext cx="4125510" cy="920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Datasets</a:t>
            </a:r>
            <a:endParaRPr/>
          </a:p>
        </p:txBody>
      </p:sp>
      <p:sp>
        <p:nvSpPr>
          <p:cNvPr id="180" name="Google Shape;180;p7"/>
          <p:cNvSpPr txBox="1"/>
          <p:nvPr/>
        </p:nvSpPr>
        <p:spPr>
          <a:xfrm>
            <a:off x="239926" y="1646874"/>
            <a:ext cx="5225506" cy="9766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NIH ChestX-ray14: 2881 images, US-based</a:t>
            </a:r>
            <a:endParaRPr/>
          </a:p>
        </p:txBody>
      </p:sp>
      <p:sp>
        <p:nvSpPr>
          <p:cNvPr id="181" name="Google Shape;181;p7"/>
          <p:cNvSpPr txBox="1"/>
          <p:nvPr/>
        </p:nvSpPr>
        <p:spPr>
          <a:xfrm>
            <a:off x="437144" y="2924590"/>
            <a:ext cx="5997997" cy="3754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# Load NIH labels and map to binary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def binary_label(finding):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if 'Pneumonia' in finding: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    return 'PNEUMONIA'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elif finding.strip() == 'No Finding':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    return 'NORMAL'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return None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00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label['binary_label'] = label['label'].apply(binary_label)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balanced_df = label.dropna(subset=['binary_label'])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00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00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8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187" name="Google Shape;187;p8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88" name="Google Shape;188;p8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" name="Google Shape;189;p8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90" name="Google Shape;190;p8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191" name="Google Shape;191;p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8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05</a:t>
            </a:r>
            <a:endParaRPr/>
          </a:p>
        </p:txBody>
      </p:sp>
      <p:pic>
        <p:nvPicPr>
          <p:cNvPr id="193" name="Google Shape;193;p8"/>
          <p:cNvPicPr preferRelativeResize="0"/>
          <p:nvPr/>
        </p:nvPicPr>
        <p:blipFill rotWithShape="1">
          <a:blip r:embed="rId3">
            <a:alphaModFix/>
          </a:blip>
          <a:srcRect b="0" l="49362" r="17325" t="0"/>
          <a:stretch/>
        </p:blipFill>
        <p:spPr>
          <a:xfrm>
            <a:off x="4606412" y="1826831"/>
            <a:ext cx="4109526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8"/>
          <p:cNvPicPr preferRelativeResize="0"/>
          <p:nvPr/>
        </p:nvPicPr>
        <p:blipFill rotWithShape="1">
          <a:blip r:embed="rId3">
            <a:alphaModFix/>
          </a:blip>
          <a:srcRect b="0" l="14677" r="52009" t="0"/>
          <a:stretch/>
        </p:blipFill>
        <p:spPr>
          <a:xfrm>
            <a:off x="391739" y="1826831"/>
            <a:ext cx="4109526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8"/>
          <p:cNvSpPr txBox="1"/>
          <p:nvPr/>
        </p:nvSpPr>
        <p:spPr>
          <a:xfrm>
            <a:off x="1028700" y="800357"/>
            <a:ext cx="4835310" cy="920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Preprocessing</a:t>
            </a:r>
            <a:endParaRPr/>
          </a:p>
        </p:txBody>
      </p:sp>
      <p:sp>
        <p:nvSpPr>
          <p:cNvPr id="196" name="Google Shape;196;p8"/>
          <p:cNvSpPr txBox="1"/>
          <p:nvPr/>
        </p:nvSpPr>
        <p:spPr>
          <a:xfrm>
            <a:off x="9520714" y="6792252"/>
            <a:ext cx="8276749" cy="1471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224x224 resizing, normalization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Augmentation: flip, rotate, zoom</a:t>
            </a:r>
            <a:endParaRPr/>
          </a:p>
          <a:p>
            <a:pPr indent="-302260" lvl="1" marL="604519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Balanced classes (e.g., 1450 normal samples)</a:t>
            </a:r>
            <a:endParaRPr/>
          </a:p>
        </p:txBody>
      </p:sp>
      <p:sp>
        <p:nvSpPr>
          <p:cNvPr id="197" name="Google Shape;197;p8"/>
          <p:cNvSpPr txBox="1"/>
          <p:nvPr/>
        </p:nvSpPr>
        <p:spPr>
          <a:xfrm>
            <a:off x="9725390" y="2635162"/>
            <a:ext cx="8321993" cy="2811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def load_image(path, label):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image = tf.io.read_file(path)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image = tf.image.decode_png(image, channels=3)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image = tf.image.resize(image, [224, 224])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image = image / 255.0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return image, label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00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train_ds = tf.data.Dataset.from_tensor_slices((paths, labels))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train_ds = train_ds.map(load_image).batch(32).prefetch(tf.data.AUTOTUNE)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9"/>
          <p:cNvGrpSpPr/>
          <p:nvPr/>
        </p:nvGrpSpPr>
        <p:grpSpPr>
          <a:xfrm>
            <a:off x="17749838" y="7382819"/>
            <a:ext cx="47625" cy="1885006"/>
            <a:chOff x="0" y="-38100"/>
            <a:chExt cx="12543" cy="496462"/>
          </a:xfrm>
        </p:grpSpPr>
        <p:sp>
          <p:nvSpPr>
            <p:cNvPr id="203" name="Google Shape;203;p9"/>
            <p:cNvSpPr/>
            <p:nvPr/>
          </p:nvSpPr>
          <p:spPr>
            <a:xfrm>
              <a:off x="0" y="0"/>
              <a:ext cx="12543" cy="458362"/>
            </a:xfrm>
            <a:custGeom>
              <a:rect b="b" l="l" r="r" t="t"/>
              <a:pathLst>
                <a:path extrusionOk="0"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04" name="Google Shape;204;p9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5" name="Google Shape;205;p9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06" name="Google Shape;206;p9"/>
            <p:cNvSpPr/>
            <p:nvPr/>
          </p:nvSpPr>
          <p:spPr>
            <a:xfrm>
              <a:off x="0" y="0"/>
              <a:ext cx="270933" cy="270933"/>
            </a:xfrm>
            <a:custGeom>
              <a:rect b="b" l="l" r="r" t="t"/>
              <a:pathLst>
                <a:path extrusionOk="0"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>
              <a:gsLst>
                <a:gs pos="0">
                  <a:srgbClr val="45D0FC"/>
                </a:gs>
                <a:gs pos="100000">
                  <a:srgbClr val="085DA0"/>
                </a:gs>
              </a:gsLst>
              <a:lin ang="2700000" scaled="0"/>
            </a:gradFill>
            <a:ln>
              <a:noFill/>
            </a:ln>
          </p:spPr>
        </p:sp>
        <p:sp>
          <p:nvSpPr>
            <p:cNvPr id="207" name="Google Shape;207;p9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8" name="Google Shape;208;p9"/>
          <p:cNvSpPr/>
          <p:nvPr/>
        </p:nvSpPr>
        <p:spPr>
          <a:xfrm>
            <a:off x="0" y="2406012"/>
            <a:ext cx="7292923" cy="2737488"/>
          </a:xfrm>
          <a:custGeom>
            <a:rect b="b" l="l" r="r" t="t"/>
            <a:pathLst>
              <a:path extrusionOk="0" h="2737488" w="7292923">
                <a:moveTo>
                  <a:pt x="0" y="0"/>
                </a:moveTo>
                <a:lnTo>
                  <a:pt x="7292923" y="0"/>
                </a:lnTo>
                <a:lnTo>
                  <a:pt x="7292923" y="2737488"/>
                </a:lnTo>
                <a:lnTo>
                  <a:pt x="0" y="27374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9" name="Google Shape;209;p9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210" name="Google Shape;210;p9"/>
          <p:cNvSpPr txBox="1"/>
          <p:nvPr/>
        </p:nvSpPr>
        <p:spPr>
          <a:xfrm>
            <a:off x="7081245" y="66675"/>
            <a:ext cx="4125510" cy="1825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02CD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Model Architecture</a:t>
            </a:r>
            <a:endParaRPr/>
          </a:p>
        </p:txBody>
      </p:sp>
      <p:sp>
        <p:nvSpPr>
          <p:cNvPr id="211" name="Google Shape;211;p9"/>
          <p:cNvSpPr txBox="1"/>
          <p:nvPr/>
        </p:nvSpPr>
        <p:spPr>
          <a:xfrm>
            <a:off x="7629861" y="7470330"/>
            <a:ext cx="10658139" cy="14719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2257" lvl="1" marL="604515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Block diagram: DenseNet121 → GAP → Dense → Dropout → Sigmoid</a:t>
            </a:r>
            <a:endParaRPr/>
          </a:p>
          <a:p>
            <a:pPr indent="-302257" lvl="1" marL="604515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Transfer learning (ImageNet weights)</a:t>
            </a:r>
            <a:endParaRPr/>
          </a:p>
        </p:txBody>
      </p:sp>
      <p:sp>
        <p:nvSpPr>
          <p:cNvPr id="212" name="Google Shape;212;p9"/>
          <p:cNvSpPr txBox="1"/>
          <p:nvPr/>
        </p:nvSpPr>
        <p:spPr>
          <a:xfrm>
            <a:off x="8117979" y="2975388"/>
            <a:ext cx="10170021" cy="3440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base_model = DenseNet121(include_top=False, weights='imagenet', input_shape=(224, 224, 3))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base_model.trainable = False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800" u="none" cap="none" strike="noStrike">
              <a:solidFill>
                <a:srgbClr val="000000"/>
              </a:solidFill>
              <a:latin typeface="Sansita"/>
              <a:ea typeface="Sansita"/>
              <a:cs typeface="Sansita"/>
              <a:sym typeface="Sansita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model = tf.keras.Sequential([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base_model,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tf.keras.layers.GlobalAveragePooling2D(),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tf.keras.layers.Dense(128, activation='relu'),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tf.keras.layers.Dropout(0.5),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    tf.keras.layers.Dense(1, activation='sigmoid')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</a:rPr>
              <a:t>])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